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mbria Math" panose="02040503050406030204" pitchFamily="18" charset="0"/>
      <p:regular r:id="rId12"/>
    </p:embeddedFont>
    <p:embeddedFont>
      <p:font typeface="Open Sauce" panose="020B0604020202020204" charset="0"/>
      <p:regular r:id="rId13"/>
    </p:embeddedFont>
    <p:embeddedFont>
      <p:font typeface="Open Sauce Bold" panose="020B0604020202020204" charset="0"/>
      <p:regular r:id="rId14"/>
    </p:embeddedFont>
    <p:embeddedFont>
      <p:font typeface="Open Sauce Light" panose="020B0604020202020204" charset="0"/>
      <p:regular r:id="rId15"/>
    </p:embeddedFont>
    <p:embeddedFont>
      <p:font typeface="Open Sauce Light Italics" panose="020B0604020202020204" charset="0"/>
      <p:regular r:id="rId16"/>
    </p:embeddedFont>
    <p:embeddedFont>
      <p:font typeface="Poppi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6" d="100"/>
          <a:sy n="56" d="100"/>
        </p:scale>
        <p:origin x="528" y="3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o Baldassarre - francesc.baldassar14@studio.unibo.it" userId="3a4a4c43-b3c1-4570-b21e-4c343e6b72b5" providerId="ADAL" clId="{7E741147-F14E-481A-B0D1-4BDFD212786D}"/>
    <pc:docChg chg="undo custSel modSld">
      <pc:chgData name="Francesco Baldassarre - francesc.baldassar14@studio.unibo.it" userId="3a4a4c43-b3c1-4570-b21e-4c343e6b72b5" providerId="ADAL" clId="{7E741147-F14E-481A-B0D1-4BDFD212786D}" dt="2025-07-17T07:06:36.491" v="136" actId="1035"/>
      <pc:docMkLst>
        <pc:docMk/>
      </pc:docMkLst>
      <pc:sldChg chg="modSp mod">
        <pc:chgData name="Francesco Baldassarre - francesc.baldassar14@studio.unibo.it" userId="3a4a4c43-b3c1-4570-b21e-4c343e6b72b5" providerId="ADAL" clId="{7E741147-F14E-481A-B0D1-4BDFD212786D}" dt="2025-07-16T20:56:49.778" v="19" actId="114"/>
        <pc:sldMkLst>
          <pc:docMk/>
          <pc:sldMk cId="0" sldId="258"/>
        </pc:sldMkLst>
        <pc:spChg chg="mod">
          <ac:chgData name="Francesco Baldassarre - francesc.baldassar14@studio.unibo.it" userId="3a4a4c43-b3c1-4570-b21e-4c343e6b72b5" providerId="ADAL" clId="{7E741147-F14E-481A-B0D1-4BDFD212786D}" dt="2025-07-16T20:56:49.778" v="19" actId="114"/>
          <ac:spMkLst>
            <pc:docMk/>
            <pc:sldMk cId="0" sldId="258"/>
            <ac:spMk id="13" creationId="{00000000-0000-0000-0000-000000000000}"/>
          </ac:spMkLst>
        </pc:spChg>
      </pc:sldChg>
      <pc:sldChg chg="addSp delSp modSp mod">
        <pc:chgData name="Francesco Baldassarre - francesc.baldassar14@studio.unibo.it" userId="3a4a4c43-b3c1-4570-b21e-4c343e6b72b5" providerId="ADAL" clId="{7E741147-F14E-481A-B0D1-4BDFD212786D}" dt="2025-07-17T07:06:36.491" v="136" actId="1035"/>
        <pc:sldMkLst>
          <pc:docMk/>
          <pc:sldMk cId="0" sldId="260"/>
        </pc:sldMkLst>
        <pc:spChg chg="del mod">
          <ac:chgData name="Francesco Baldassarre - francesc.baldassar14@studio.unibo.it" userId="3a4a4c43-b3c1-4570-b21e-4c343e6b72b5" providerId="ADAL" clId="{7E741147-F14E-481A-B0D1-4BDFD212786D}" dt="2025-07-17T07:05:16.930" v="104" actId="478"/>
          <ac:spMkLst>
            <pc:docMk/>
            <pc:sldMk cId="0" sldId="260"/>
            <ac:spMk id="8" creationId="{00000000-0000-0000-0000-000000000000}"/>
          </ac:spMkLst>
        </pc:spChg>
        <pc:spChg chg="mod">
          <ac:chgData name="Francesco Baldassarre - francesc.baldassar14@studio.unibo.it" userId="3a4a4c43-b3c1-4570-b21e-4c343e6b72b5" providerId="ADAL" clId="{7E741147-F14E-481A-B0D1-4BDFD212786D}" dt="2025-07-17T07:06:36.491" v="136" actId="1035"/>
          <ac:spMkLst>
            <pc:docMk/>
            <pc:sldMk cId="0" sldId="260"/>
            <ac:spMk id="15" creationId="{00000000-0000-0000-0000-000000000000}"/>
          </ac:spMkLst>
        </pc:spChg>
        <pc:spChg chg="mod">
          <ac:chgData name="Francesco Baldassarre - francesc.baldassar14@studio.unibo.it" userId="3a4a4c43-b3c1-4570-b21e-4c343e6b72b5" providerId="ADAL" clId="{7E741147-F14E-481A-B0D1-4BDFD212786D}" dt="2025-07-16T21:51:24.019" v="20" actId="1076"/>
          <ac:spMkLst>
            <pc:docMk/>
            <pc:sldMk cId="0" sldId="260"/>
            <ac:spMk id="16" creationId="{00000000-0000-0000-0000-000000000000}"/>
          </ac:spMkLst>
        </pc:spChg>
        <pc:spChg chg="add mod">
          <ac:chgData name="Francesco Baldassarre - francesc.baldassar14@studio.unibo.it" userId="3a4a4c43-b3c1-4570-b21e-4c343e6b72b5" providerId="ADAL" clId="{7E741147-F14E-481A-B0D1-4BDFD212786D}" dt="2025-07-17T07:06:28.134" v="131" actId="1036"/>
          <ac:spMkLst>
            <pc:docMk/>
            <pc:sldMk cId="0" sldId="260"/>
            <ac:spMk id="17" creationId="{2F723FE2-B9BA-89CC-1A8A-38EB807D9144}"/>
          </ac:spMkLst>
        </pc:spChg>
        <pc:spChg chg="add mod">
          <ac:chgData name="Francesco Baldassarre - francesc.baldassar14@studio.unibo.it" userId="3a4a4c43-b3c1-4570-b21e-4c343e6b72b5" providerId="ADAL" clId="{7E741147-F14E-481A-B0D1-4BDFD212786D}" dt="2025-07-17T07:06:16.987" v="125" actId="1076"/>
          <ac:spMkLst>
            <pc:docMk/>
            <pc:sldMk cId="0" sldId="260"/>
            <ac:spMk id="19" creationId="{07C3D657-2101-5C48-780D-65B4C1998F4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sv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.sv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svg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6" t="-3122" r="-8538" b="-5469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/>
          <p:nvPr/>
        </p:nvGrpSpPr>
        <p:grpSpPr>
          <a:xfrm>
            <a:off x="-2858932" y="-1549933"/>
            <a:ext cx="13233975" cy="12942052"/>
            <a:chOff x="0" y="0"/>
            <a:chExt cx="966065" cy="9447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6065" cy="944755"/>
            </a:xfrm>
            <a:custGeom>
              <a:avLst/>
              <a:gdLst/>
              <a:ahLst/>
              <a:cxnLst/>
              <a:rect l="l" t="t" r="r" b="b"/>
              <a:pathLst>
                <a:path w="966065" h="944755">
                  <a:moveTo>
                    <a:pt x="966065" y="472378"/>
                  </a:moveTo>
                  <a:lnTo>
                    <a:pt x="762865" y="944755"/>
                  </a:lnTo>
                  <a:lnTo>
                    <a:pt x="203200" y="944755"/>
                  </a:lnTo>
                  <a:lnTo>
                    <a:pt x="0" y="472378"/>
                  </a:lnTo>
                  <a:lnTo>
                    <a:pt x="203200" y="0"/>
                  </a:lnTo>
                  <a:lnTo>
                    <a:pt x="762865" y="0"/>
                  </a:lnTo>
                  <a:lnTo>
                    <a:pt x="966065" y="4723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28575"/>
              <a:ext cx="737465" cy="973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563648" y="-3220125"/>
            <a:ext cx="14499330" cy="13799470"/>
            <a:chOff x="0" y="0"/>
            <a:chExt cx="992670" cy="9447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2670" cy="944755"/>
            </a:xfrm>
            <a:custGeom>
              <a:avLst/>
              <a:gdLst/>
              <a:ahLst/>
              <a:cxnLst/>
              <a:rect l="l" t="t" r="r" b="b"/>
              <a:pathLst>
                <a:path w="992670" h="944755">
                  <a:moveTo>
                    <a:pt x="992670" y="472378"/>
                  </a:moveTo>
                  <a:lnTo>
                    <a:pt x="789470" y="944755"/>
                  </a:lnTo>
                  <a:lnTo>
                    <a:pt x="203200" y="944755"/>
                  </a:lnTo>
                  <a:lnTo>
                    <a:pt x="0" y="472378"/>
                  </a:lnTo>
                  <a:lnTo>
                    <a:pt x="203200" y="0"/>
                  </a:lnTo>
                  <a:lnTo>
                    <a:pt x="789470" y="0"/>
                  </a:lnTo>
                  <a:lnTo>
                    <a:pt x="992670" y="472378"/>
                  </a:lnTo>
                  <a:close/>
                </a:path>
              </a:pathLst>
            </a:custGeom>
            <a:gradFill rotWithShape="1">
              <a:gsLst>
                <a:gs pos="0">
                  <a:srgbClr val="275DFF">
                    <a:alpha val="100000"/>
                  </a:srgbClr>
                </a:gs>
                <a:gs pos="100000">
                  <a:srgbClr val="13217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28575"/>
              <a:ext cx="764070" cy="973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8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84355" y="6587026"/>
            <a:ext cx="6812417" cy="2080626"/>
          </a:xfrm>
          <a:custGeom>
            <a:avLst/>
            <a:gdLst/>
            <a:ahLst/>
            <a:cxnLst/>
            <a:rect l="l" t="t" r="r" b="b"/>
            <a:pathLst>
              <a:path w="6812417" h="2080626">
                <a:moveTo>
                  <a:pt x="0" y="0"/>
                </a:moveTo>
                <a:lnTo>
                  <a:pt x="6812417" y="0"/>
                </a:lnTo>
                <a:lnTo>
                  <a:pt x="6812417" y="2080625"/>
                </a:lnTo>
                <a:lnTo>
                  <a:pt x="0" y="2080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16543321" y="9025018"/>
            <a:ext cx="715979" cy="39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  <a:spcBef>
                <a:spcPct val="0"/>
              </a:spcBef>
            </a:pPr>
            <a:r>
              <a:rPr lang="en-US" sz="235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86017" y="2149553"/>
            <a:ext cx="7437457" cy="410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2"/>
              </a:lnSpc>
            </a:pPr>
            <a:r>
              <a:rPr lang="en-US" sz="762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Design of an UR5 robotic manipulator in 20Sim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6017" y="1756177"/>
            <a:ext cx="6549851" cy="34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8"/>
              </a:lnSpc>
              <a:spcBef>
                <a:spcPct val="0"/>
              </a:spcBef>
            </a:pPr>
            <a:r>
              <a:rPr lang="en-US" sz="205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Modeling and Simulation of Mechatronic Systems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483488"/>
            <a:ext cx="5649128" cy="175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</a:t>
            </a: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Francesco Baldassarre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Riccardo Legnini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Samuele Rosato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31414" t="-25375" r="-15040" b="-21078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538533" y="2913156"/>
            <a:ext cx="8002937" cy="1368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78"/>
              </a:lnSpc>
              <a:spcBef>
                <a:spcPct val="0"/>
              </a:spcBef>
            </a:pPr>
            <a:r>
              <a:rPr lang="en-US" sz="762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38533" y="4112044"/>
            <a:ext cx="5469265" cy="71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3"/>
              </a:lnSpc>
              <a:spcBef>
                <a:spcPct val="0"/>
              </a:spcBef>
            </a:pPr>
            <a:r>
              <a:rPr lang="en-US" sz="3974" b="1">
                <a:solidFill>
                  <a:srgbClr val="275DFF"/>
                </a:solidFill>
                <a:latin typeface="Poppins Bold"/>
                <a:ea typeface="Poppins Bold"/>
                <a:cs typeface="Poppins Bold"/>
                <a:sym typeface="Poppins Bold"/>
              </a:rPr>
              <a:t>For Your Attention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3376657" y="54203"/>
            <a:ext cx="7315200" cy="2234184"/>
          </a:xfrm>
          <a:custGeom>
            <a:avLst/>
            <a:gdLst/>
            <a:ahLst/>
            <a:cxnLst/>
            <a:rect l="l" t="t" r="r" b="b"/>
            <a:pathLst>
              <a:path w="7315200" h="2234184">
                <a:moveTo>
                  <a:pt x="0" y="0"/>
                </a:moveTo>
                <a:lnTo>
                  <a:pt x="7315200" y="0"/>
                </a:lnTo>
                <a:lnTo>
                  <a:pt x="7315200" y="2234184"/>
                </a:lnTo>
                <a:lnTo>
                  <a:pt x="0" y="2234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3304789" y="5372652"/>
            <a:ext cx="1936755" cy="2756947"/>
          </a:xfrm>
          <a:custGeom>
            <a:avLst/>
            <a:gdLst/>
            <a:ahLst/>
            <a:cxnLst/>
            <a:rect l="l" t="t" r="r" b="b"/>
            <a:pathLst>
              <a:path w="1936755" h="2756947">
                <a:moveTo>
                  <a:pt x="0" y="0"/>
                </a:moveTo>
                <a:lnTo>
                  <a:pt x="1936755" y="0"/>
                </a:lnTo>
                <a:lnTo>
                  <a:pt x="1936755" y="2756947"/>
                </a:lnTo>
                <a:lnTo>
                  <a:pt x="0" y="27569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2331A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803427"/>
            <a:ext cx="7682948" cy="2346500"/>
          </a:xfrm>
          <a:custGeom>
            <a:avLst/>
            <a:gdLst/>
            <a:ahLst/>
            <a:cxnLst/>
            <a:rect l="l" t="t" r="r" b="b"/>
            <a:pathLst>
              <a:path w="7682948" h="2346500">
                <a:moveTo>
                  <a:pt x="0" y="0"/>
                </a:moveTo>
                <a:lnTo>
                  <a:pt x="7682948" y="0"/>
                </a:lnTo>
                <a:lnTo>
                  <a:pt x="7682948" y="2346500"/>
                </a:lnTo>
                <a:lnTo>
                  <a:pt x="0" y="234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483510" y="3209457"/>
            <a:ext cx="4522757" cy="5067515"/>
          </a:xfrm>
          <a:custGeom>
            <a:avLst/>
            <a:gdLst/>
            <a:ahLst/>
            <a:cxnLst/>
            <a:rect l="l" t="t" r="r" b="b"/>
            <a:pathLst>
              <a:path w="4522757" h="5067515">
                <a:moveTo>
                  <a:pt x="0" y="0"/>
                </a:moveTo>
                <a:lnTo>
                  <a:pt x="4522757" y="0"/>
                </a:lnTo>
                <a:lnTo>
                  <a:pt x="4522757" y="5067515"/>
                </a:lnTo>
                <a:lnTo>
                  <a:pt x="0" y="5067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7405475" y="6329635"/>
            <a:ext cx="4860614" cy="723918"/>
            <a:chOff x="0" y="0"/>
            <a:chExt cx="4689948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89948" cy="698500"/>
            </a:xfrm>
            <a:custGeom>
              <a:avLst/>
              <a:gdLst/>
              <a:ahLst/>
              <a:cxnLst/>
              <a:rect l="l" t="t" r="r" b="b"/>
              <a:pathLst>
                <a:path w="4689948" h="698500">
                  <a:moveTo>
                    <a:pt x="4689948" y="349250"/>
                  </a:moveTo>
                  <a:lnTo>
                    <a:pt x="448674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486748" y="0"/>
                  </a:lnTo>
                  <a:lnTo>
                    <a:pt x="4689948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3217B">
                    <a:alpha val="100000"/>
                  </a:srgbClr>
                </a:gs>
                <a:gs pos="100000">
                  <a:srgbClr val="27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28575"/>
              <a:ext cx="4461348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8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98686" y="6329635"/>
            <a:ext cx="4860614" cy="723918"/>
            <a:chOff x="0" y="0"/>
            <a:chExt cx="4689948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89948" cy="698500"/>
            </a:xfrm>
            <a:custGeom>
              <a:avLst/>
              <a:gdLst/>
              <a:ahLst/>
              <a:cxnLst/>
              <a:rect l="l" t="t" r="r" b="b"/>
              <a:pathLst>
                <a:path w="4689948" h="698500">
                  <a:moveTo>
                    <a:pt x="4689948" y="349250"/>
                  </a:moveTo>
                  <a:lnTo>
                    <a:pt x="448674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486748" y="0"/>
                  </a:lnTo>
                  <a:lnTo>
                    <a:pt x="4689948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3217B">
                    <a:alpha val="100000"/>
                  </a:srgbClr>
                </a:gs>
                <a:gs pos="100000">
                  <a:srgbClr val="27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4300" y="-28575"/>
              <a:ext cx="4461348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05475" y="7216645"/>
            <a:ext cx="4860614" cy="723918"/>
            <a:chOff x="0" y="0"/>
            <a:chExt cx="4689948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89948" cy="698500"/>
            </a:xfrm>
            <a:custGeom>
              <a:avLst/>
              <a:gdLst/>
              <a:ahLst/>
              <a:cxnLst/>
              <a:rect l="l" t="t" r="r" b="b"/>
              <a:pathLst>
                <a:path w="4689948" h="698500">
                  <a:moveTo>
                    <a:pt x="4689948" y="349250"/>
                  </a:moveTo>
                  <a:lnTo>
                    <a:pt x="448674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486748" y="0"/>
                  </a:lnTo>
                  <a:lnTo>
                    <a:pt x="4689948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3217B">
                    <a:alpha val="100000"/>
                  </a:srgbClr>
                </a:gs>
                <a:gs pos="100000">
                  <a:srgbClr val="27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28575"/>
              <a:ext cx="4461348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398686" y="7216645"/>
            <a:ext cx="4860614" cy="723918"/>
            <a:chOff x="0" y="0"/>
            <a:chExt cx="4689948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89948" cy="698500"/>
            </a:xfrm>
            <a:custGeom>
              <a:avLst/>
              <a:gdLst/>
              <a:ahLst/>
              <a:cxnLst/>
              <a:rect l="l" t="t" r="r" b="b"/>
              <a:pathLst>
                <a:path w="4689948" h="698500">
                  <a:moveTo>
                    <a:pt x="4689948" y="349250"/>
                  </a:moveTo>
                  <a:lnTo>
                    <a:pt x="448674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486748" y="0"/>
                  </a:lnTo>
                  <a:lnTo>
                    <a:pt x="4689948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3217B">
                    <a:alpha val="100000"/>
                  </a:srgbClr>
                </a:gs>
                <a:gs pos="100000">
                  <a:srgbClr val="27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28575"/>
              <a:ext cx="4461348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40821" y="1068134"/>
            <a:ext cx="5925267" cy="4365871"/>
            <a:chOff x="0" y="0"/>
            <a:chExt cx="812800" cy="598889"/>
          </a:xfrm>
        </p:grpSpPr>
        <p:sp>
          <p:nvSpPr>
            <p:cNvPr id="17" name="Freeform 17"/>
            <p:cNvSpPr/>
            <p:nvPr/>
          </p:nvSpPr>
          <p:spPr>
            <a:xfrm rot="24000">
              <a:off x="-2081" y="-1411"/>
              <a:ext cx="816961" cy="601712"/>
            </a:xfrm>
            <a:custGeom>
              <a:avLst/>
              <a:gdLst/>
              <a:ahLst/>
              <a:cxnLst/>
              <a:rect l="l" t="t" r="r" b="b"/>
              <a:pathLst>
                <a:path w="816961" h="601712">
                  <a:moveTo>
                    <a:pt x="609586" y="0"/>
                  </a:moveTo>
                  <a:lnTo>
                    <a:pt x="0" y="4255"/>
                  </a:lnTo>
                  <a:lnTo>
                    <a:pt x="207376" y="601712"/>
                  </a:lnTo>
                  <a:lnTo>
                    <a:pt x="816962" y="597456"/>
                  </a:lnTo>
                  <a:lnTo>
                    <a:pt x="609586" y="0"/>
                  </a:lnTo>
                  <a:close/>
                </a:path>
              </a:pathLst>
            </a:custGeom>
            <a:blipFill>
              <a:blip r:embed="rId5"/>
              <a:stretch>
                <a:fillRect l="-18184" t="-2393" r="-524" b="-2571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438138" y="1068134"/>
            <a:ext cx="5821162" cy="4365871"/>
            <a:chOff x="0" y="0"/>
            <a:chExt cx="812800" cy="6096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866775"/>
            <a:ext cx="5432378" cy="203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6"/>
              </a:lnSpc>
              <a:spcBef>
                <a:spcPct val="0"/>
              </a:spcBef>
            </a:pPr>
            <a:r>
              <a:rPr lang="en-US" sz="572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 to UR5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543321" y="9025018"/>
            <a:ext cx="715979" cy="39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  <a:spcBef>
                <a:spcPct val="0"/>
              </a:spcBef>
            </a:pPr>
            <a:r>
              <a:rPr lang="en-US" sz="235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39240" y="6515269"/>
            <a:ext cx="4593083" cy="31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6 degree of freedom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32451" y="6515269"/>
            <a:ext cx="4593083" cy="31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Serial manufacturing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539240" y="7402279"/>
            <a:ext cx="4593083" cy="31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Handling materials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32451" y="7402279"/>
            <a:ext cx="4593083" cy="31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Tele-operations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38808" y="8618855"/>
            <a:ext cx="14210383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Goal</a:t>
            </a:r>
            <a:r>
              <a:rPr lang="en-US" sz="36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design, control and simulate a 20sim model of the UR5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2331A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8051484"/>
            <a:ext cx="8931564" cy="2727848"/>
          </a:xfrm>
          <a:custGeom>
            <a:avLst/>
            <a:gdLst/>
            <a:ahLst/>
            <a:cxnLst/>
            <a:rect l="l" t="t" r="r" b="b"/>
            <a:pathLst>
              <a:path w="8931564" h="2727848">
                <a:moveTo>
                  <a:pt x="8931564" y="0"/>
                </a:moveTo>
                <a:lnTo>
                  <a:pt x="0" y="0"/>
                </a:lnTo>
                <a:lnTo>
                  <a:pt x="0" y="2727849"/>
                </a:lnTo>
                <a:lnTo>
                  <a:pt x="8931564" y="2727849"/>
                </a:lnTo>
                <a:lnTo>
                  <a:pt x="89315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2033626" y="4155921"/>
            <a:ext cx="7822410" cy="1975159"/>
          </a:xfrm>
          <a:custGeom>
            <a:avLst/>
            <a:gdLst/>
            <a:ahLst/>
            <a:cxnLst/>
            <a:rect l="l" t="t" r="r" b="b"/>
            <a:pathLst>
              <a:path w="7822410" h="1975159">
                <a:moveTo>
                  <a:pt x="0" y="0"/>
                </a:moveTo>
                <a:lnTo>
                  <a:pt x="7822411" y="0"/>
                </a:lnTo>
                <a:lnTo>
                  <a:pt x="7822411" y="1975158"/>
                </a:lnTo>
                <a:lnTo>
                  <a:pt x="0" y="197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11192802" y="1288357"/>
            <a:ext cx="5202287" cy="7323040"/>
            <a:chOff x="0" y="0"/>
            <a:chExt cx="496123" cy="6983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6123" cy="698371"/>
            </a:xfrm>
            <a:custGeom>
              <a:avLst/>
              <a:gdLst/>
              <a:ahLst/>
              <a:cxnLst/>
              <a:rect l="l" t="t" r="r" b="b"/>
              <a:pathLst>
                <a:path w="496123" h="698371">
                  <a:moveTo>
                    <a:pt x="292923" y="0"/>
                  </a:moveTo>
                  <a:lnTo>
                    <a:pt x="203200" y="0"/>
                  </a:lnTo>
                  <a:lnTo>
                    <a:pt x="0" y="349185"/>
                  </a:lnTo>
                  <a:lnTo>
                    <a:pt x="203200" y="698371"/>
                  </a:lnTo>
                  <a:lnTo>
                    <a:pt x="292923" y="698371"/>
                  </a:lnTo>
                  <a:lnTo>
                    <a:pt x="496123" y="349185"/>
                  </a:lnTo>
                  <a:lnTo>
                    <a:pt x="292923" y="0"/>
                  </a:lnTo>
                  <a:close/>
                </a:path>
              </a:pathLst>
            </a:custGeom>
            <a:gradFill rotWithShape="1">
              <a:gsLst>
                <a:gs pos="0">
                  <a:srgbClr val="13217B">
                    <a:alpha val="100000"/>
                  </a:srgbClr>
                </a:gs>
                <a:gs pos="100000">
                  <a:srgbClr val="27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52400" y="-38100"/>
              <a:ext cx="191323" cy="73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8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994648" y="1288357"/>
            <a:ext cx="8521356" cy="7323040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5"/>
              <a:stretch>
                <a:fillRect r="-33495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9" name="Freeform 9"/>
          <p:cNvSpPr/>
          <p:nvPr/>
        </p:nvSpPr>
        <p:spPr>
          <a:xfrm>
            <a:off x="262629" y="6944543"/>
            <a:ext cx="7632016" cy="2470865"/>
          </a:xfrm>
          <a:custGeom>
            <a:avLst/>
            <a:gdLst/>
            <a:ahLst/>
            <a:cxnLst/>
            <a:rect l="l" t="t" r="r" b="b"/>
            <a:pathLst>
              <a:path w="7632016" h="2470865">
                <a:moveTo>
                  <a:pt x="0" y="0"/>
                </a:moveTo>
                <a:lnTo>
                  <a:pt x="7632015" y="0"/>
                </a:lnTo>
                <a:lnTo>
                  <a:pt x="7632015" y="2470865"/>
                </a:lnTo>
                <a:lnTo>
                  <a:pt x="0" y="24708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1028700" y="866775"/>
            <a:ext cx="8253007" cy="10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6"/>
              </a:lnSpc>
              <a:spcBef>
                <a:spcPct val="0"/>
              </a:spcBef>
            </a:pPr>
            <a:r>
              <a:rPr lang="en-US" sz="572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Kinematic model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543321" y="9025018"/>
            <a:ext cx="715979" cy="39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  <a:spcBef>
                <a:spcPct val="0"/>
              </a:spcBef>
            </a:pPr>
            <a:r>
              <a:rPr lang="en-US" sz="235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207755"/>
            <a:ext cx="10477505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Describes how each link is positioned and oriented with respect to the previous one. Denavit Herterberg kinematic model has been exploited: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75014" y="7523799"/>
            <a:ext cx="3719634" cy="157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2695" lvl="1" indent="-191347" algn="l">
              <a:lnSpc>
                <a:spcPts val="2481"/>
              </a:lnSpc>
              <a:buFont typeface="Arial"/>
              <a:buChar char="•"/>
            </a:pPr>
            <a:r>
              <a:rPr lang="en-US" sz="177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 is the point of link </a:t>
            </a:r>
            <a:r>
              <a:rPr lang="en-US" sz="1772" i="1" dirty="0" err="1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</a:t>
            </a:r>
            <a:r>
              <a:rPr lang="en-US" sz="177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in which joint </a:t>
            </a:r>
            <a:r>
              <a:rPr lang="en-US" sz="1772" i="1" dirty="0">
                <a:solidFill>
                  <a:srgbClr val="FFFFFF"/>
                </a:solidFill>
                <a:latin typeface="Open Sauce Light Italics"/>
                <a:ea typeface="Open Sauce Light"/>
                <a:cs typeface="Open Sauce Light"/>
                <a:sym typeface="Open Sauce Light Italics"/>
              </a:rPr>
              <a:t>i</a:t>
            </a:r>
            <a:r>
              <a:rPr lang="en-US" sz="177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is attached</a:t>
            </a:r>
          </a:p>
          <a:p>
            <a:pPr algn="l">
              <a:lnSpc>
                <a:spcPts val="2481"/>
              </a:lnSpc>
            </a:pPr>
            <a:endParaRPr lang="en-US" sz="1772" dirty="0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marL="382695" lvl="1" indent="-191347" algn="l">
              <a:lnSpc>
                <a:spcPts val="2481"/>
              </a:lnSpc>
              <a:buFont typeface="Arial"/>
              <a:buChar char="•"/>
            </a:pPr>
            <a:r>
              <a:rPr lang="en-US" sz="177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 is the point of link </a:t>
            </a:r>
            <a:r>
              <a:rPr lang="en-US" sz="1772" i="1" dirty="0" err="1">
                <a:solidFill>
                  <a:srgbClr val="FFFFFF"/>
                </a:solidFill>
                <a:latin typeface="Open Sauce Light Italics"/>
                <a:ea typeface="Open Sauce Light Italics"/>
                <a:cs typeface="Open Sauce Light Italics"/>
                <a:sym typeface="Open Sauce Light Italics"/>
              </a:rPr>
              <a:t>i</a:t>
            </a:r>
            <a:r>
              <a:rPr lang="en-US" sz="177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in which joint </a:t>
            </a:r>
            <a:r>
              <a:rPr lang="en-US" sz="1772" i="1" dirty="0">
                <a:solidFill>
                  <a:srgbClr val="FFFFFF"/>
                </a:solidFill>
                <a:latin typeface="Open Sauce Light Italics"/>
                <a:ea typeface="Open Sauce Light Italics"/>
                <a:cs typeface="Open Sauce Light Italics"/>
                <a:sym typeface="Open Sauce Light Italics"/>
              </a:rPr>
              <a:t>i+1</a:t>
            </a:r>
            <a:r>
              <a:rPr lang="en-US" sz="1772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is </a:t>
            </a:r>
            <a:r>
              <a:rPr lang="en-US" sz="1772" dirty="0" err="1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attacched</a:t>
            </a:r>
            <a:endParaRPr lang="en-US" sz="1772" dirty="0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2331A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627218" y="8134488"/>
            <a:ext cx="7315200" cy="2234184"/>
          </a:xfrm>
          <a:custGeom>
            <a:avLst/>
            <a:gdLst/>
            <a:ahLst/>
            <a:cxnLst/>
            <a:rect l="l" t="t" r="r" b="b"/>
            <a:pathLst>
              <a:path w="7315200" h="2234184">
                <a:moveTo>
                  <a:pt x="7315200" y="0"/>
                </a:moveTo>
                <a:lnTo>
                  <a:pt x="0" y="0"/>
                </a:lnTo>
                <a:lnTo>
                  <a:pt x="0" y="2234184"/>
                </a:lnTo>
                <a:lnTo>
                  <a:pt x="7315200" y="223418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678625" y="2709986"/>
            <a:ext cx="11184541" cy="5424503"/>
          </a:xfrm>
          <a:custGeom>
            <a:avLst/>
            <a:gdLst/>
            <a:ahLst/>
            <a:cxnLst/>
            <a:rect l="l" t="t" r="r" b="b"/>
            <a:pathLst>
              <a:path w="11184541" h="5424503">
                <a:moveTo>
                  <a:pt x="0" y="0"/>
                </a:moveTo>
                <a:lnTo>
                  <a:pt x="11184541" y="0"/>
                </a:lnTo>
                <a:lnTo>
                  <a:pt x="11184541" y="5424502"/>
                </a:lnTo>
                <a:lnTo>
                  <a:pt x="0" y="5424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0618542" y="574951"/>
            <a:ext cx="1244624" cy="1771707"/>
          </a:xfrm>
          <a:custGeom>
            <a:avLst/>
            <a:gdLst/>
            <a:ahLst/>
            <a:cxnLst/>
            <a:rect l="l" t="t" r="r" b="b"/>
            <a:pathLst>
              <a:path w="1244624" h="1771707">
                <a:moveTo>
                  <a:pt x="0" y="0"/>
                </a:moveTo>
                <a:lnTo>
                  <a:pt x="1244624" y="0"/>
                </a:lnTo>
                <a:lnTo>
                  <a:pt x="1244624" y="1771708"/>
                </a:lnTo>
                <a:lnTo>
                  <a:pt x="0" y="1771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12010650" y="1622425"/>
            <a:ext cx="5525182" cy="743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Inputs</a:t>
            </a:r>
            <a:r>
              <a:rPr lang="en-US" sz="24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linear and rotational velocities from the previous joint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TF</a:t>
            </a:r>
            <a:r>
              <a:rPr lang="en-US" sz="24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2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(R_alpha)</a:t>
            </a:r>
            <a:r>
              <a:rPr lang="en-US" sz="24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transformation from the joint frame to the link frame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Euler Equations Block</a:t>
            </a:r>
            <a:r>
              <a:rPr lang="en-US" sz="24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integration of the forces/torques to obtain the new position/orientation of G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MTF</a:t>
            </a:r>
            <a:r>
              <a:rPr lang="en-US" sz="24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add the gravity force along the correct direction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Outputs</a:t>
            </a:r>
            <a:r>
              <a:rPr lang="en-US" sz="24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linear and rotational velocities of point B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543321" y="9025018"/>
            <a:ext cx="715979" cy="39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  <a:spcBef>
                <a:spcPct val="0"/>
              </a:spcBef>
            </a:pPr>
            <a:r>
              <a:rPr lang="en-US" sz="235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66775"/>
            <a:ext cx="4277761" cy="10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6"/>
              </a:lnSpc>
              <a:spcBef>
                <a:spcPct val="0"/>
              </a:spcBef>
            </a:pPr>
            <a:r>
              <a:rPr lang="en-US" sz="572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Link model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2331A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8051484"/>
            <a:ext cx="8931564" cy="2727848"/>
          </a:xfrm>
          <a:custGeom>
            <a:avLst/>
            <a:gdLst/>
            <a:ahLst/>
            <a:cxnLst/>
            <a:rect l="l" t="t" r="r" b="b"/>
            <a:pathLst>
              <a:path w="8931564" h="2727848">
                <a:moveTo>
                  <a:pt x="8931564" y="0"/>
                </a:moveTo>
                <a:lnTo>
                  <a:pt x="0" y="0"/>
                </a:lnTo>
                <a:lnTo>
                  <a:pt x="0" y="2727849"/>
                </a:lnTo>
                <a:lnTo>
                  <a:pt x="8931564" y="2727849"/>
                </a:lnTo>
                <a:lnTo>
                  <a:pt x="89315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2099047" y="5776790"/>
            <a:ext cx="5624304" cy="3638618"/>
          </a:xfrm>
          <a:custGeom>
            <a:avLst/>
            <a:gdLst/>
            <a:ahLst/>
            <a:cxnLst/>
            <a:rect l="l" t="t" r="r" b="b"/>
            <a:pathLst>
              <a:path w="5624304" h="3638618">
                <a:moveTo>
                  <a:pt x="0" y="0"/>
                </a:moveTo>
                <a:lnTo>
                  <a:pt x="5624304" y="0"/>
                </a:lnTo>
                <a:lnTo>
                  <a:pt x="5624304" y="3638618"/>
                </a:lnTo>
                <a:lnTo>
                  <a:pt x="0" y="3638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909" r="-4687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8721375" y="6711181"/>
            <a:ext cx="2482325" cy="1769836"/>
          </a:xfrm>
          <a:custGeom>
            <a:avLst/>
            <a:gdLst/>
            <a:ahLst/>
            <a:cxnLst/>
            <a:rect l="l" t="t" r="r" b="b"/>
            <a:pathLst>
              <a:path w="2482325" h="1769836">
                <a:moveTo>
                  <a:pt x="0" y="0"/>
                </a:moveTo>
                <a:lnTo>
                  <a:pt x="2482325" y="0"/>
                </a:lnTo>
                <a:lnTo>
                  <a:pt x="2482325" y="1769836"/>
                </a:lnTo>
                <a:lnTo>
                  <a:pt x="0" y="1769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2077049" y="6272090"/>
            <a:ext cx="825584" cy="2878387"/>
          </a:xfrm>
          <a:custGeom>
            <a:avLst/>
            <a:gdLst/>
            <a:ahLst/>
            <a:cxnLst/>
            <a:rect l="l" t="t" r="r" b="b"/>
            <a:pathLst>
              <a:path w="825584" h="2878387">
                <a:moveTo>
                  <a:pt x="0" y="0"/>
                </a:moveTo>
                <a:lnTo>
                  <a:pt x="825584" y="0"/>
                </a:lnTo>
                <a:lnTo>
                  <a:pt x="825584" y="2878387"/>
                </a:lnTo>
                <a:lnTo>
                  <a:pt x="0" y="28783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2824307" y="6153990"/>
            <a:ext cx="3890343" cy="2884219"/>
          </a:xfrm>
          <a:custGeom>
            <a:avLst/>
            <a:gdLst/>
            <a:ahLst/>
            <a:cxnLst/>
            <a:rect l="l" t="t" r="r" b="b"/>
            <a:pathLst>
              <a:path w="3890343" h="2884219">
                <a:moveTo>
                  <a:pt x="0" y="0"/>
                </a:moveTo>
                <a:lnTo>
                  <a:pt x="3890343" y="0"/>
                </a:lnTo>
                <a:lnTo>
                  <a:pt x="3890343" y="2884219"/>
                </a:lnTo>
                <a:lnTo>
                  <a:pt x="0" y="28842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900696">
            <a:off x="7613188" y="4613679"/>
            <a:ext cx="5161968" cy="1059642"/>
          </a:xfrm>
          <a:custGeom>
            <a:avLst/>
            <a:gdLst/>
            <a:ahLst/>
            <a:cxnLst/>
            <a:rect l="l" t="t" r="r" b="b"/>
            <a:pathLst>
              <a:path w="5161968" h="1059642">
                <a:moveTo>
                  <a:pt x="0" y="0"/>
                </a:moveTo>
                <a:lnTo>
                  <a:pt x="5161968" y="0"/>
                </a:lnTo>
                <a:lnTo>
                  <a:pt x="5161968" y="1059642"/>
                </a:lnTo>
                <a:lnTo>
                  <a:pt x="0" y="10596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1028700" y="5214815"/>
            <a:ext cx="478094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75D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Newton-Euler Equations: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275D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273463" y="6184731"/>
            <a:ext cx="825584" cy="2878387"/>
          </a:xfrm>
          <a:custGeom>
            <a:avLst/>
            <a:gdLst/>
            <a:ahLst/>
            <a:cxnLst/>
            <a:rect l="l" t="t" r="r" b="b"/>
            <a:pathLst>
              <a:path w="825584" h="2878387">
                <a:moveTo>
                  <a:pt x="0" y="0"/>
                </a:moveTo>
                <a:lnTo>
                  <a:pt x="825584" y="0"/>
                </a:lnTo>
                <a:lnTo>
                  <a:pt x="825584" y="2878387"/>
                </a:lnTo>
                <a:lnTo>
                  <a:pt x="0" y="28783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12244282" y="1699261"/>
            <a:ext cx="491118" cy="1712275"/>
          </a:xfrm>
          <a:custGeom>
            <a:avLst/>
            <a:gdLst/>
            <a:ahLst/>
            <a:cxnLst/>
            <a:rect l="l" t="t" r="r" b="b"/>
            <a:pathLst>
              <a:path w="491118" h="1712275">
                <a:moveTo>
                  <a:pt x="0" y="0"/>
                </a:moveTo>
                <a:lnTo>
                  <a:pt x="491117" y="0"/>
                </a:lnTo>
                <a:lnTo>
                  <a:pt x="491117" y="1712274"/>
                </a:lnTo>
                <a:lnTo>
                  <a:pt x="0" y="17122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TextBox 12"/>
          <p:cNvSpPr txBox="1"/>
          <p:nvPr/>
        </p:nvSpPr>
        <p:spPr>
          <a:xfrm>
            <a:off x="1028700" y="866775"/>
            <a:ext cx="8253007" cy="10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6"/>
              </a:lnSpc>
              <a:spcBef>
                <a:spcPct val="0"/>
              </a:spcBef>
            </a:pPr>
            <a:r>
              <a:rPr lang="en-US" sz="572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Dynamic 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43321" y="9025018"/>
            <a:ext cx="715979" cy="39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  <a:spcBef>
                <a:spcPct val="0"/>
              </a:spcBef>
            </a:pPr>
            <a:r>
              <a:rPr lang="en-US" sz="235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207755"/>
            <a:ext cx="8253007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Takes into account the mass and the intertia of each link, to compute the actual movements when forces/torques are applied.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99685" y="647700"/>
            <a:ext cx="561053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275D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New rotation/position matrices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275D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899685" y="5093545"/>
            <a:ext cx="573958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B52C5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Velocities of the center of mass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2F723FE2-B9BA-89CC-1A8A-38EB807D9144}"/>
                  </a:ext>
                </a:extLst>
              </p:cNvPr>
              <p:cNvSpPr txBox="1"/>
              <p:nvPr/>
            </p:nvSpPr>
            <p:spPr>
              <a:xfrm>
                <a:off x="12877800" y="1507773"/>
                <a:ext cx="447917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𝑂𝐺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𝑂𝐺</m:t>
                              </m:r>
                            </m:sub>
                          </m:sSub>
                        </m:e>
                        <m:sub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𝑂𝐺</m:t>
                              </m:r>
                            </m:sub>
                          </m:sSub>
                          <m:r>
                            <a:rPr lang="it-IT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𝑆𝑘𝑒𝑤</m:t>
                          </m:r>
                          <m:d>
                            <m:dPr>
                              <m:ctrlP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it-IT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2F723FE2-B9BA-89CC-1A8A-38EB807D9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7800" y="1507773"/>
                <a:ext cx="4479175" cy="9687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07C3D657-2101-5C48-780D-65B4C1998F42}"/>
                  </a:ext>
                </a:extLst>
              </p:cNvPr>
              <p:cNvSpPr txBox="1"/>
              <p:nvPr/>
            </p:nvSpPr>
            <p:spPr>
              <a:xfrm>
                <a:off x="12211834" y="2539076"/>
                <a:ext cx="4689476" cy="1061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𝑂𝐺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𝑂𝐺</m:t>
                              </m:r>
                            </m:sub>
                          </m:sSub>
                        </m:e>
                        <m:sub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b>
                            <m:sSubPr>
                              <m:ctrlP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𝑂𝐺</m:t>
                              </m:r>
                            </m:sub>
                          </m:sSub>
                          <m:r>
                            <a:rPr lang="it-IT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it-IT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07C3D657-2101-5C48-780D-65B4C1998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1834" y="2539076"/>
                <a:ext cx="4689476" cy="10610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2331A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627218" y="8134488"/>
            <a:ext cx="7315200" cy="2234184"/>
          </a:xfrm>
          <a:custGeom>
            <a:avLst/>
            <a:gdLst/>
            <a:ahLst/>
            <a:cxnLst/>
            <a:rect l="l" t="t" r="r" b="b"/>
            <a:pathLst>
              <a:path w="7315200" h="2234184">
                <a:moveTo>
                  <a:pt x="7315200" y="0"/>
                </a:moveTo>
                <a:lnTo>
                  <a:pt x="0" y="0"/>
                </a:lnTo>
                <a:lnTo>
                  <a:pt x="0" y="2234184"/>
                </a:lnTo>
                <a:lnTo>
                  <a:pt x="7315200" y="223418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7899376" y="696801"/>
            <a:ext cx="1244624" cy="1771707"/>
          </a:xfrm>
          <a:custGeom>
            <a:avLst/>
            <a:gdLst/>
            <a:ahLst/>
            <a:cxnLst/>
            <a:rect l="l" t="t" r="r" b="b"/>
            <a:pathLst>
              <a:path w="1244624" h="1771707">
                <a:moveTo>
                  <a:pt x="0" y="0"/>
                </a:moveTo>
                <a:lnTo>
                  <a:pt x="1244624" y="0"/>
                </a:lnTo>
                <a:lnTo>
                  <a:pt x="1244624" y="1771707"/>
                </a:lnTo>
                <a:lnTo>
                  <a:pt x="0" y="1771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9435530" y="1892910"/>
            <a:ext cx="7952818" cy="7107831"/>
          </a:xfrm>
          <a:custGeom>
            <a:avLst/>
            <a:gdLst/>
            <a:ahLst/>
            <a:cxnLst/>
            <a:rect l="l" t="t" r="r" b="b"/>
            <a:pathLst>
              <a:path w="7952818" h="7107831">
                <a:moveTo>
                  <a:pt x="0" y="0"/>
                </a:moveTo>
                <a:lnTo>
                  <a:pt x="7952818" y="0"/>
                </a:lnTo>
                <a:lnTo>
                  <a:pt x="7952818" y="7107832"/>
                </a:lnTo>
                <a:lnTo>
                  <a:pt x="0" y="71078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1913055" y="5224309"/>
            <a:ext cx="619293" cy="612537"/>
          </a:xfrm>
          <a:custGeom>
            <a:avLst/>
            <a:gdLst/>
            <a:ahLst/>
            <a:cxnLst/>
            <a:rect l="l" t="t" r="r" b="b"/>
            <a:pathLst>
              <a:path w="619293" h="612537">
                <a:moveTo>
                  <a:pt x="0" y="0"/>
                </a:moveTo>
                <a:lnTo>
                  <a:pt x="619293" y="0"/>
                </a:lnTo>
                <a:lnTo>
                  <a:pt x="619293" y="612537"/>
                </a:lnTo>
                <a:lnTo>
                  <a:pt x="0" y="6125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2420883"/>
            <a:ext cx="6433822" cy="69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Inputs</a:t>
            </a:r>
            <a:r>
              <a:rPr lang="en-US" sz="24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linear and rotational velocities from the previous link. Joint velocity (theta_dot) from the Harmonic Drive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R_C Block</a:t>
            </a:r>
            <a:r>
              <a:rPr lang="en-US" sz="24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necessary to constrain the rotation about x and y, and the translational velocity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 Junction</a:t>
            </a:r>
            <a:r>
              <a:rPr lang="en-US" sz="24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sum of rotational velocity with joint velocity.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R_AB</a:t>
            </a:r>
            <a:r>
              <a:rPr lang="en-US" sz="24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rotational matrix between frame of link </a:t>
            </a:r>
            <a:r>
              <a:rPr lang="en-US" sz="2499" i="1">
                <a:solidFill>
                  <a:srgbClr val="FFFFFF"/>
                </a:solidFill>
                <a:latin typeface="Open Sauce Light Italics"/>
                <a:ea typeface="Open Sauce Light Italics"/>
                <a:cs typeface="Open Sauce Light Italics"/>
                <a:sym typeface="Open Sauce Light Italics"/>
              </a:rPr>
              <a:t>i</a:t>
            </a:r>
            <a:r>
              <a:rPr lang="en-US" sz="24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and link </a:t>
            </a:r>
            <a:r>
              <a:rPr lang="en-US" sz="2499" i="1">
                <a:solidFill>
                  <a:srgbClr val="FFFFFF"/>
                </a:solidFill>
                <a:latin typeface="Open Sauce Light Italics"/>
                <a:ea typeface="Open Sauce Light Italics"/>
                <a:cs typeface="Open Sauce Light Italics"/>
                <a:sym typeface="Open Sauce Light Italics"/>
              </a:rPr>
              <a:t>i+1</a:t>
            </a:r>
          </a:p>
          <a:p>
            <a:pPr algn="l">
              <a:lnSpc>
                <a:spcPts val="3499"/>
              </a:lnSpc>
            </a:pPr>
            <a:endParaRPr lang="en-US" sz="2499" i="1">
              <a:solidFill>
                <a:srgbClr val="FFFFFF"/>
              </a:solidFill>
              <a:latin typeface="Open Sauce Light Italics"/>
              <a:ea typeface="Open Sauce Light Italics"/>
              <a:cs typeface="Open Sauce Light Italics"/>
              <a:sym typeface="Open Sauce Light Italics"/>
            </a:endParaRP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Outputs</a:t>
            </a:r>
            <a:r>
              <a:rPr lang="en-US" sz="249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linear and rotational velocities of point 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543321" y="9025018"/>
            <a:ext cx="715979" cy="39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  <a:spcBef>
                <a:spcPct val="0"/>
              </a:spcBef>
            </a:pPr>
            <a:r>
              <a:rPr lang="en-US" sz="235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66775"/>
            <a:ext cx="4757084" cy="10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6"/>
              </a:lnSpc>
              <a:spcBef>
                <a:spcPct val="0"/>
              </a:spcBef>
            </a:pPr>
            <a:r>
              <a:rPr lang="en-US" sz="572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Joint model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1174A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310503" cy="10287000"/>
            <a:chOff x="0" y="0"/>
            <a:chExt cx="1132588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2588" cy="1593725"/>
            </a:xfrm>
            <a:custGeom>
              <a:avLst/>
              <a:gdLst/>
              <a:ahLst/>
              <a:cxnLst/>
              <a:rect l="l" t="t" r="r" b="b"/>
              <a:pathLst>
                <a:path w="1132588" h="1593725">
                  <a:moveTo>
                    <a:pt x="0" y="0"/>
                  </a:moveTo>
                  <a:lnTo>
                    <a:pt x="1132588" y="0"/>
                  </a:lnTo>
                  <a:lnTo>
                    <a:pt x="113258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20357" r="-20357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565834" y="400532"/>
            <a:ext cx="4652908" cy="2599669"/>
            <a:chOff x="0" y="0"/>
            <a:chExt cx="1225457" cy="6846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5457" cy="684686"/>
            </a:xfrm>
            <a:custGeom>
              <a:avLst/>
              <a:gdLst/>
              <a:ahLst/>
              <a:cxnLst/>
              <a:rect l="l" t="t" r="r" b="b"/>
              <a:pathLst>
                <a:path w="1225457" h="684686">
                  <a:moveTo>
                    <a:pt x="0" y="0"/>
                  </a:moveTo>
                  <a:lnTo>
                    <a:pt x="1225457" y="0"/>
                  </a:lnTo>
                  <a:lnTo>
                    <a:pt x="1225457" y="684686"/>
                  </a:lnTo>
                  <a:lnTo>
                    <a:pt x="0" y="684686"/>
                  </a:lnTo>
                  <a:close/>
                </a:path>
              </a:pathLst>
            </a:custGeom>
            <a:gradFill rotWithShape="1">
              <a:gsLst>
                <a:gs pos="0">
                  <a:srgbClr val="275DFF">
                    <a:alpha val="100000"/>
                  </a:srgbClr>
                </a:gs>
                <a:gs pos="100000">
                  <a:srgbClr val="13217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225457" cy="713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885721" y="-88392"/>
            <a:ext cx="7315200" cy="2234184"/>
          </a:xfrm>
          <a:custGeom>
            <a:avLst/>
            <a:gdLst/>
            <a:ahLst/>
            <a:cxnLst/>
            <a:rect l="l" t="t" r="r" b="b"/>
            <a:pathLst>
              <a:path w="7315200" h="2234184">
                <a:moveTo>
                  <a:pt x="0" y="0"/>
                </a:moveTo>
                <a:lnTo>
                  <a:pt x="7315200" y="0"/>
                </a:lnTo>
                <a:lnTo>
                  <a:pt x="7315200" y="2234184"/>
                </a:lnTo>
                <a:lnTo>
                  <a:pt x="0" y="2234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5071005" y="1208708"/>
            <a:ext cx="209731" cy="209731"/>
          </a:xfrm>
          <a:custGeom>
            <a:avLst/>
            <a:gdLst/>
            <a:ahLst/>
            <a:cxnLst/>
            <a:rect l="l" t="t" r="r" b="b"/>
            <a:pathLst>
              <a:path w="209731" h="209731">
                <a:moveTo>
                  <a:pt x="0" y="0"/>
                </a:moveTo>
                <a:lnTo>
                  <a:pt x="209731" y="0"/>
                </a:lnTo>
                <a:lnTo>
                  <a:pt x="209731" y="209730"/>
                </a:lnTo>
                <a:lnTo>
                  <a:pt x="0" y="20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5175870" y="5360120"/>
            <a:ext cx="10742485" cy="4055288"/>
          </a:xfrm>
          <a:custGeom>
            <a:avLst/>
            <a:gdLst/>
            <a:ahLst/>
            <a:cxnLst/>
            <a:rect l="l" t="t" r="r" b="b"/>
            <a:pathLst>
              <a:path w="10742485" h="4055288">
                <a:moveTo>
                  <a:pt x="0" y="0"/>
                </a:moveTo>
                <a:lnTo>
                  <a:pt x="10742486" y="0"/>
                </a:lnTo>
                <a:lnTo>
                  <a:pt x="10742486" y="4055288"/>
                </a:lnTo>
                <a:lnTo>
                  <a:pt x="0" y="40552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5545845" y="1497139"/>
            <a:ext cx="3182170" cy="762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6"/>
              </a:lnSpc>
              <a:spcBef>
                <a:spcPct val="0"/>
              </a:spcBef>
            </a:pPr>
            <a:r>
              <a:rPr lang="en-US" sz="1461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Useful tool to reduce the angular velocity and enhance the torque coming out from an electric motor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45845" y="1149425"/>
            <a:ext cx="3529316" cy="290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0"/>
              </a:lnSpc>
              <a:spcBef>
                <a:spcPct val="0"/>
              </a:spcBef>
            </a:pPr>
            <a:r>
              <a:rPr lang="en-US" sz="1664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Reduction gearbox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93694" y="866775"/>
            <a:ext cx="6065606" cy="10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6"/>
              </a:lnSpc>
              <a:spcBef>
                <a:spcPct val="0"/>
              </a:spcBef>
            </a:pPr>
            <a:r>
              <a:rPr lang="en-US" sz="572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Harmonic Drive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43321" y="9025018"/>
            <a:ext cx="715979" cy="39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  <a:spcBef>
                <a:spcPct val="0"/>
              </a:spcBef>
            </a:pPr>
            <a:r>
              <a:rPr lang="en-US" sz="235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07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92816" y="2455332"/>
            <a:ext cx="7466484" cy="231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1468" lvl="1" indent="-205734" algn="l">
              <a:lnSpc>
                <a:spcPts val="2668"/>
              </a:lnSpc>
              <a:buFont typeface="Arial"/>
              <a:buChar char="•"/>
            </a:pPr>
            <a:r>
              <a:rPr lang="en-US" sz="1905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 port</a:t>
            </a:r>
            <a:r>
              <a:rPr lang="en-US" sz="19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 needed to model the motor-side rotational inertial</a:t>
            </a:r>
          </a:p>
          <a:p>
            <a:pPr algn="l">
              <a:lnSpc>
                <a:spcPts val="2668"/>
              </a:lnSpc>
            </a:pPr>
            <a:endParaRPr lang="en-US" sz="1905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11468" lvl="1" indent="-205734" algn="l">
              <a:lnSpc>
                <a:spcPts val="2668"/>
              </a:lnSpc>
              <a:buFont typeface="Arial"/>
              <a:buChar char="•"/>
            </a:pPr>
            <a:r>
              <a:rPr lang="en-US" sz="1905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 ports</a:t>
            </a:r>
            <a:r>
              <a:rPr lang="en-US" sz="19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 model the viscous friction inside the Harmonic Drive</a:t>
            </a:r>
          </a:p>
          <a:p>
            <a:pPr algn="l">
              <a:lnSpc>
                <a:spcPts val="2668"/>
              </a:lnSpc>
            </a:pPr>
            <a:endParaRPr lang="en-US" sz="1905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11468" lvl="1" indent="-205734" algn="l">
              <a:lnSpc>
                <a:spcPts val="2668"/>
              </a:lnSpc>
              <a:buFont typeface="Arial"/>
              <a:buChar char="•"/>
            </a:pPr>
            <a:r>
              <a:rPr lang="en-US" sz="1905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 port</a:t>
            </a:r>
            <a:r>
              <a:rPr lang="en-US" sz="19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 models the torsional stifness of the Harmonic Drive</a:t>
            </a:r>
          </a:p>
          <a:p>
            <a:pPr algn="l">
              <a:lnSpc>
                <a:spcPts val="2668"/>
              </a:lnSpc>
            </a:pPr>
            <a:endParaRPr lang="en-US" sz="1905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411468" lvl="1" indent="-205734" algn="l">
              <a:lnSpc>
                <a:spcPts val="2668"/>
              </a:lnSpc>
              <a:buFont typeface="Arial"/>
              <a:buChar char="•"/>
            </a:pPr>
            <a:r>
              <a:rPr lang="en-US" sz="1905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TF</a:t>
            </a:r>
            <a:r>
              <a:rPr lang="en-US" sz="19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 represents the reduction ratio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248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64158" y="2391581"/>
            <a:ext cx="3451264" cy="2965930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5DFF">
                    <a:alpha val="100000"/>
                  </a:srgbClr>
                </a:gs>
                <a:gs pos="100000">
                  <a:srgbClr val="13217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18368" y="2391581"/>
            <a:ext cx="3451264" cy="2965930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5DFF">
                    <a:alpha val="100000"/>
                  </a:srgbClr>
                </a:gs>
                <a:gs pos="100000">
                  <a:srgbClr val="13217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62327" y="5603301"/>
            <a:ext cx="3451264" cy="2965930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5DFF">
                    <a:alpha val="100000"/>
                  </a:srgbClr>
                </a:gs>
                <a:gs pos="100000">
                  <a:srgbClr val="13217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85721" y="5605161"/>
            <a:ext cx="3451264" cy="2965930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5DFF">
                    <a:alpha val="100000"/>
                  </a:srgbClr>
                </a:gs>
                <a:gs pos="100000">
                  <a:srgbClr val="13217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727273" y="892452"/>
            <a:ext cx="10948603" cy="10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6"/>
              </a:lnSpc>
              <a:spcBef>
                <a:spcPct val="0"/>
              </a:spcBef>
            </a:pPr>
            <a:r>
              <a:rPr lang="en-US" sz="572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Control action: PID</a:t>
            </a:r>
          </a:p>
        </p:txBody>
      </p:sp>
      <p:sp>
        <p:nvSpPr>
          <p:cNvPr id="15" name="Freeform 15"/>
          <p:cNvSpPr/>
          <p:nvPr/>
        </p:nvSpPr>
        <p:spPr>
          <a:xfrm>
            <a:off x="12885721" y="-88392"/>
            <a:ext cx="7315200" cy="2234184"/>
          </a:xfrm>
          <a:custGeom>
            <a:avLst/>
            <a:gdLst/>
            <a:ahLst/>
            <a:cxnLst/>
            <a:rect l="l" t="t" r="r" b="b"/>
            <a:pathLst>
              <a:path w="7315200" h="2234184">
                <a:moveTo>
                  <a:pt x="0" y="0"/>
                </a:moveTo>
                <a:lnTo>
                  <a:pt x="7315200" y="0"/>
                </a:lnTo>
                <a:lnTo>
                  <a:pt x="7315200" y="2234184"/>
                </a:lnTo>
                <a:lnTo>
                  <a:pt x="0" y="2234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>
            <a:off x="1387970" y="1244949"/>
            <a:ext cx="3027847" cy="7994314"/>
          </a:xfrm>
          <a:custGeom>
            <a:avLst/>
            <a:gdLst/>
            <a:ahLst/>
            <a:cxnLst/>
            <a:rect l="l" t="t" r="r" b="b"/>
            <a:pathLst>
              <a:path w="3027847" h="7994314">
                <a:moveTo>
                  <a:pt x="0" y="0"/>
                </a:moveTo>
                <a:lnTo>
                  <a:pt x="3027846" y="0"/>
                </a:lnTo>
                <a:lnTo>
                  <a:pt x="3027846" y="7994314"/>
                </a:lnTo>
                <a:lnTo>
                  <a:pt x="0" y="7994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Freeform 17"/>
          <p:cNvSpPr/>
          <p:nvPr/>
        </p:nvSpPr>
        <p:spPr>
          <a:xfrm>
            <a:off x="5870694" y="7175478"/>
            <a:ext cx="1936755" cy="2756947"/>
          </a:xfrm>
          <a:custGeom>
            <a:avLst/>
            <a:gdLst/>
            <a:ahLst/>
            <a:cxnLst/>
            <a:rect l="l" t="t" r="r" b="b"/>
            <a:pathLst>
              <a:path w="1936755" h="2756947">
                <a:moveTo>
                  <a:pt x="0" y="0"/>
                </a:moveTo>
                <a:lnTo>
                  <a:pt x="1936755" y="0"/>
                </a:lnTo>
                <a:lnTo>
                  <a:pt x="1936755" y="2756947"/>
                </a:lnTo>
                <a:lnTo>
                  <a:pt x="0" y="27569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>
            <a:off x="8368098" y="2766115"/>
            <a:ext cx="1551804" cy="1108431"/>
          </a:xfrm>
          <a:custGeom>
            <a:avLst/>
            <a:gdLst/>
            <a:ahLst/>
            <a:cxnLst/>
            <a:rect l="l" t="t" r="r" b="b"/>
            <a:pathLst>
              <a:path w="1551804" h="1108431">
                <a:moveTo>
                  <a:pt x="0" y="0"/>
                </a:moveTo>
                <a:lnTo>
                  <a:pt x="1551804" y="0"/>
                </a:lnTo>
                <a:lnTo>
                  <a:pt x="1551804" y="1108431"/>
                </a:lnTo>
                <a:lnTo>
                  <a:pt x="0" y="11084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Freeform 19"/>
          <p:cNvSpPr/>
          <p:nvPr/>
        </p:nvSpPr>
        <p:spPr>
          <a:xfrm>
            <a:off x="12303069" y="2990902"/>
            <a:ext cx="1165303" cy="1146841"/>
          </a:xfrm>
          <a:custGeom>
            <a:avLst/>
            <a:gdLst/>
            <a:ahLst/>
            <a:cxnLst/>
            <a:rect l="l" t="t" r="r" b="b"/>
            <a:pathLst>
              <a:path w="1165303" h="1146841">
                <a:moveTo>
                  <a:pt x="0" y="0"/>
                </a:moveTo>
                <a:lnTo>
                  <a:pt x="1165303" y="0"/>
                </a:lnTo>
                <a:lnTo>
                  <a:pt x="1165303" y="1146842"/>
                </a:lnTo>
                <a:lnTo>
                  <a:pt x="0" y="11468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157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Freeform 20"/>
          <p:cNvSpPr/>
          <p:nvPr/>
        </p:nvSpPr>
        <p:spPr>
          <a:xfrm>
            <a:off x="10256195" y="6040889"/>
            <a:ext cx="1463527" cy="1045376"/>
          </a:xfrm>
          <a:custGeom>
            <a:avLst/>
            <a:gdLst/>
            <a:ahLst/>
            <a:cxnLst/>
            <a:rect l="l" t="t" r="r" b="b"/>
            <a:pathLst>
              <a:path w="1463527" h="1045376">
                <a:moveTo>
                  <a:pt x="0" y="0"/>
                </a:moveTo>
                <a:lnTo>
                  <a:pt x="1463527" y="0"/>
                </a:lnTo>
                <a:lnTo>
                  <a:pt x="1463527" y="1045377"/>
                </a:lnTo>
                <a:lnTo>
                  <a:pt x="0" y="10453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1" name="Freeform 21"/>
          <p:cNvSpPr/>
          <p:nvPr/>
        </p:nvSpPr>
        <p:spPr>
          <a:xfrm>
            <a:off x="14010636" y="6130102"/>
            <a:ext cx="1330479" cy="1045376"/>
          </a:xfrm>
          <a:custGeom>
            <a:avLst/>
            <a:gdLst/>
            <a:ahLst/>
            <a:cxnLst/>
            <a:rect l="l" t="t" r="r" b="b"/>
            <a:pathLst>
              <a:path w="1330479" h="1045376">
                <a:moveTo>
                  <a:pt x="0" y="0"/>
                </a:moveTo>
                <a:lnTo>
                  <a:pt x="1330479" y="0"/>
                </a:lnTo>
                <a:lnTo>
                  <a:pt x="1330479" y="1045376"/>
                </a:lnTo>
                <a:lnTo>
                  <a:pt x="0" y="10453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2" name="TextBox 22"/>
          <p:cNvSpPr txBox="1"/>
          <p:nvPr/>
        </p:nvSpPr>
        <p:spPr>
          <a:xfrm>
            <a:off x="16543321" y="9025018"/>
            <a:ext cx="715979" cy="39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  <a:spcBef>
                <a:spcPct val="0"/>
              </a:spcBef>
            </a:pPr>
            <a:r>
              <a:rPr lang="en-US" sz="235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08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89855" y="3947635"/>
            <a:ext cx="242343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Derivative time constant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674002" y="3947635"/>
            <a:ext cx="242343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Tameness constant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33391" y="7275561"/>
            <a:ext cx="208497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Proportional gain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95964" y="7275561"/>
            <a:ext cx="218398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Integral time constant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248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46466" y="8425817"/>
            <a:ext cx="8829761" cy="2696756"/>
          </a:xfrm>
          <a:custGeom>
            <a:avLst/>
            <a:gdLst/>
            <a:ahLst/>
            <a:cxnLst/>
            <a:rect l="l" t="t" r="r" b="b"/>
            <a:pathLst>
              <a:path w="8829761" h="2696756">
                <a:moveTo>
                  <a:pt x="0" y="0"/>
                </a:moveTo>
                <a:lnTo>
                  <a:pt x="8829761" y="0"/>
                </a:lnTo>
                <a:lnTo>
                  <a:pt x="8829761" y="2696756"/>
                </a:lnTo>
                <a:lnTo>
                  <a:pt x="0" y="2696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674271" y="2120002"/>
            <a:ext cx="5880172" cy="6305815"/>
          </a:xfrm>
          <a:custGeom>
            <a:avLst/>
            <a:gdLst/>
            <a:ahLst/>
            <a:cxnLst/>
            <a:rect l="l" t="t" r="r" b="b"/>
            <a:pathLst>
              <a:path w="5880172" h="6305815">
                <a:moveTo>
                  <a:pt x="0" y="0"/>
                </a:moveTo>
                <a:lnTo>
                  <a:pt x="5880173" y="0"/>
                </a:lnTo>
                <a:lnTo>
                  <a:pt x="5880173" y="6305815"/>
                </a:lnTo>
                <a:lnTo>
                  <a:pt x="0" y="6305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7201052" y="2120002"/>
            <a:ext cx="5952417" cy="6305815"/>
          </a:xfrm>
          <a:custGeom>
            <a:avLst/>
            <a:gdLst/>
            <a:ahLst/>
            <a:cxnLst/>
            <a:rect l="l" t="t" r="r" b="b"/>
            <a:pathLst>
              <a:path w="5952417" h="6305815">
                <a:moveTo>
                  <a:pt x="0" y="0"/>
                </a:moveTo>
                <a:lnTo>
                  <a:pt x="5952416" y="0"/>
                </a:lnTo>
                <a:lnTo>
                  <a:pt x="5952416" y="6305815"/>
                </a:lnTo>
                <a:lnTo>
                  <a:pt x="0" y="6305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1" r="-65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2000075" y="400380"/>
            <a:ext cx="3228566" cy="10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36"/>
              </a:lnSpc>
              <a:spcBef>
                <a:spcPct val="0"/>
              </a:spcBef>
            </a:pPr>
            <a:r>
              <a:rPr lang="en-US" sz="602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19949" y="8568692"/>
            <a:ext cx="78881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PID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2286" y="8578217"/>
            <a:ext cx="3589947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PID + gravity compensation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85697" y="3183431"/>
            <a:ext cx="3565868" cy="4780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It is possible to notice that the two obtained results are similar for what concerns the asessment time.</a:t>
            </a:r>
          </a:p>
          <a:p>
            <a:pPr algn="l"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Particularly interesting is the overshoot of theta3, which in the second case decreases thanks to the gravity compensation term.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543321" y="9025018"/>
            <a:ext cx="715979" cy="39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5"/>
              </a:lnSpc>
              <a:spcBef>
                <a:spcPct val="0"/>
              </a:spcBef>
            </a:pPr>
            <a:r>
              <a:rPr lang="en-US" sz="235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428</Words>
  <Application>Microsoft Office PowerPoint</Application>
  <PresentationFormat>Personalizzato</PresentationFormat>
  <Paragraphs>76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9" baseType="lpstr">
      <vt:lpstr>Poppins Bold</vt:lpstr>
      <vt:lpstr>Cambria Math</vt:lpstr>
      <vt:lpstr>Open Sauce Light Italics</vt:lpstr>
      <vt:lpstr>Open Sauce</vt:lpstr>
      <vt:lpstr>Open Sauce Bold</vt:lpstr>
      <vt:lpstr>Open Sauce Light</vt:lpstr>
      <vt:lpstr>Calibri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 UR5 robotic manipulator</dc:title>
  <cp:lastModifiedBy>Francesco Baldassarre - francesc.baldassar14@studio.unibo.it</cp:lastModifiedBy>
  <cp:revision>1</cp:revision>
  <dcterms:created xsi:type="dcterms:W3CDTF">2006-08-16T00:00:00Z</dcterms:created>
  <dcterms:modified xsi:type="dcterms:W3CDTF">2025-07-17T07:06:42Z</dcterms:modified>
  <dc:identifier>DAGpscRgHYI</dc:identifier>
</cp:coreProperties>
</file>